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68" r:id="rId2"/>
    <p:sldId id="269" r:id="rId3"/>
    <p:sldId id="296" r:id="rId4"/>
    <p:sldId id="297" r:id="rId5"/>
    <p:sldId id="273" r:id="rId6"/>
    <p:sldId id="291" r:id="rId7"/>
    <p:sldId id="301" r:id="rId8"/>
    <p:sldId id="300" r:id="rId9"/>
    <p:sldId id="299" r:id="rId10"/>
    <p:sldId id="295" r:id="rId11"/>
    <p:sldId id="276" r:id="rId12"/>
    <p:sldId id="287" r:id="rId13"/>
    <p:sldId id="302" r:id="rId14"/>
    <p:sldId id="264" r:id="rId15"/>
  </p:sldIdLst>
  <p:sldSz cx="9144000" cy="5143500" type="screen16x9"/>
  <p:notesSz cx="6858000" cy="9144000"/>
  <p:embeddedFontLst>
    <p:embeddedFont>
      <p:font typeface="나눔스퀘어 ExtraBold" panose="020B0600000101010101" pitchFamily="50" charset="-127"/>
      <p:bold r:id="rId17"/>
    </p:embeddedFont>
    <p:embeddedFont>
      <p:font typeface="DX시인과나" panose="02020600000000000000" pitchFamily="18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a시나브로B" panose="02020600000000000000" pitchFamily="18" charset="-127"/>
      <p:regular r:id="rId21"/>
    </p:embeddedFont>
    <p:embeddedFont>
      <p:font typeface="DX하늘구름" panose="02020600000000000000" pitchFamily="18" charset="-127"/>
      <p:regular r:id="rId22"/>
    </p:embeddedFont>
    <p:embeddedFont>
      <p:font typeface="나눔스퀘어OTF ExtraBold" panose="020B0600000101010101" pitchFamily="34" charset="-127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7AF"/>
    <a:srgbClr val="FFDCDC"/>
    <a:srgbClr val="FFE6B4"/>
    <a:srgbClr val="FFFAF3"/>
    <a:srgbClr val="FFEBCD"/>
    <a:srgbClr val="FFCCCC"/>
    <a:srgbClr val="FFFFCC"/>
    <a:srgbClr val="CBFFA7"/>
    <a:srgbClr val="CCFFCC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585" autoAdjust="0"/>
  </p:normalViewPr>
  <p:slideViewPr>
    <p:cSldViewPr showGuides="1">
      <p:cViewPr varScale="1">
        <p:scale>
          <a:sx n="109" d="100"/>
          <a:sy n="109" d="100"/>
        </p:scale>
        <p:origin x="869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2FDBE-2EB8-4ADE-81B8-2E390F13CA89}" type="datetimeFigureOut">
              <a:rPr lang="ko-KR" altLang="en-US" smtClean="0"/>
              <a:t>2020-11-11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E1AE7-2F0C-4224-8E1A-D236CF483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34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513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851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993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473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55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145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065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993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51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gradFill flip="none" rotWithShape="1">
          <a:gsLst>
            <a:gs pos="0">
              <a:srgbClr val="FFDCDC"/>
            </a:gs>
            <a:gs pos="100000">
              <a:srgbClr val="FFEBCD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/>
          <p:cNvSpPr/>
          <p:nvPr userDrawn="1"/>
        </p:nvSpPr>
        <p:spPr>
          <a:xfrm>
            <a:off x="2699792" y="2067694"/>
            <a:ext cx="490964" cy="42324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 userDrawn="1"/>
        </p:nvSpPr>
        <p:spPr>
          <a:xfrm>
            <a:off x="5354687" y="812743"/>
            <a:ext cx="490964" cy="423245"/>
          </a:xfrm>
          <a:prstGeom prst="triangle">
            <a:avLst/>
          </a:prstGeom>
          <a:solidFill>
            <a:srgbClr val="FF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 rot="10800000">
            <a:off x="2600946" y="2521694"/>
            <a:ext cx="344328" cy="296835"/>
          </a:xfrm>
          <a:prstGeom prst="triangle">
            <a:avLst/>
          </a:prstGeom>
          <a:solidFill>
            <a:srgbClr val="FFEBC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>
            <a:off x="5609604" y="1272418"/>
            <a:ext cx="258733" cy="223046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 rot="10800000">
            <a:off x="5845166" y="1272418"/>
            <a:ext cx="369230" cy="31830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>
            <a:off x="5377071" y="3867894"/>
            <a:ext cx="360040" cy="310379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 userDrawn="1"/>
        </p:nvSpPr>
        <p:spPr>
          <a:xfrm rot="10800000">
            <a:off x="5542098" y="3673383"/>
            <a:ext cx="467259" cy="402809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3052966" y="812743"/>
            <a:ext cx="3038067" cy="3518013"/>
            <a:chOff x="3052966" y="812743"/>
            <a:chExt cx="3038067" cy="3518013"/>
          </a:xfrm>
        </p:grpSpPr>
        <p:sp>
          <p:nvSpPr>
            <p:cNvPr id="15" name="자유형 14"/>
            <p:cNvSpPr/>
            <p:nvPr/>
          </p:nvSpPr>
          <p:spPr>
            <a:xfrm>
              <a:off x="3052966" y="812743"/>
              <a:ext cx="3038067" cy="3518013"/>
            </a:xfrm>
            <a:custGeom>
              <a:avLst/>
              <a:gdLst>
                <a:gd name="connsiteX0" fmla="*/ 4461 w 2823489"/>
                <a:gd name="connsiteY0" fmla="*/ 816269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4461 w 2823489"/>
                <a:gd name="connsiteY6" fmla="*/ 816269 h 3269537"/>
                <a:gd name="connsiteX0" fmla="*/ 0 w 2830422"/>
                <a:gd name="connsiteY0" fmla="*/ 813420 h 3269537"/>
                <a:gd name="connsiteX1" fmla="*/ 1420908 w 2830422"/>
                <a:gd name="connsiteY1" fmla="*/ 0 h 3269537"/>
                <a:gd name="connsiteX2" fmla="*/ 2825962 w 2830422"/>
                <a:gd name="connsiteY2" fmla="*/ 816269 h 3269537"/>
                <a:gd name="connsiteX3" fmla="*/ 2830422 w 2830422"/>
                <a:gd name="connsiteY3" fmla="*/ 2457729 h 3269537"/>
                <a:gd name="connsiteX4" fmla="*/ 1420908 w 2830422"/>
                <a:gd name="connsiteY4" fmla="*/ 3269537 h 3269537"/>
                <a:gd name="connsiteX5" fmla="*/ 6933 w 2830422"/>
                <a:gd name="connsiteY5" fmla="*/ 2453268 h 3269537"/>
                <a:gd name="connsiteX6" fmla="*/ 0 w 2830422"/>
                <a:gd name="connsiteY6" fmla="*/ 813420 h 3269537"/>
                <a:gd name="connsiteX0" fmla="*/ 1613 w 2823489"/>
                <a:gd name="connsiteY0" fmla="*/ 813420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1613 w 2823489"/>
                <a:gd name="connsiteY6" fmla="*/ 813420 h 326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489" h="3269537">
                  <a:moveTo>
                    <a:pt x="1613" y="813420"/>
                  </a:moveTo>
                  <a:lnTo>
                    <a:pt x="1413975" y="0"/>
                  </a:lnTo>
                  <a:lnTo>
                    <a:pt x="2819029" y="816269"/>
                  </a:lnTo>
                  <a:cubicBezTo>
                    <a:pt x="2820516" y="1363422"/>
                    <a:pt x="2822002" y="1910576"/>
                    <a:pt x="2823489" y="2457729"/>
                  </a:cubicBezTo>
                  <a:lnTo>
                    <a:pt x="1413975" y="3269537"/>
                  </a:lnTo>
                  <a:lnTo>
                    <a:pt x="0" y="2453268"/>
                  </a:lnTo>
                  <a:cubicBezTo>
                    <a:pt x="538" y="1906652"/>
                    <a:pt x="1075" y="1360036"/>
                    <a:pt x="1613" y="8134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3134643" y="896643"/>
              <a:ext cx="2874714" cy="3328853"/>
            </a:xfrm>
            <a:custGeom>
              <a:avLst/>
              <a:gdLst>
                <a:gd name="connsiteX0" fmla="*/ 4461 w 2823489"/>
                <a:gd name="connsiteY0" fmla="*/ 816269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4461 w 2823489"/>
                <a:gd name="connsiteY6" fmla="*/ 816269 h 3269537"/>
                <a:gd name="connsiteX0" fmla="*/ 0 w 2830422"/>
                <a:gd name="connsiteY0" fmla="*/ 813420 h 3269537"/>
                <a:gd name="connsiteX1" fmla="*/ 1420908 w 2830422"/>
                <a:gd name="connsiteY1" fmla="*/ 0 h 3269537"/>
                <a:gd name="connsiteX2" fmla="*/ 2825962 w 2830422"/>
                <a:gd name="connsiteY2" fmla="*/ 816269 h 3269537"/>
                <a:gd name="connsiteX3" fmla="*/ 2830422 w 2830422"/>
                <a:gd name="connsiteY3" fmla="*/ 2457729 h 3269537"/>
                <a:gd name="connsiteX4" fmla="*/ 1420908 w 2830422"/>
                <a:gd name="connsiteY4" fmla="*/ 3269537 h 3269537"/>
                <a:gd name="connsiteX5" fmla="*/ 6933 w 2830422"/>
                <a:gd name="connsiteY5" fmla="*/ 2453268 h 3269537"/>
                <a:gd name="connsiteX6" fmla="*/ 0 w 2830422"/>
                <a:gd name="connsiteY6" fmla="*/ 813420 h 3269537"/>
                <a:gd name="connsiteX0" fmla="*/ 1613 w 2823489"/>
                <a:gd name="connsiteY0" fmla="*/ 813420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1613 w 2823489"/>
                <a:gd name="connsiteY6" fmla="*/ 813420 h 326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489" h="3269537">
                  <a:moveTo>
                    <a:pt x="1613" y="813420"/>
                  </a:moveTo>
                  <a:lnTo>
                    <a:pt x="1413975" y="0"/>
                  </a:lnTo>
                  <a:lnTo>
                    <a:pt x="2819029" y="816269"/>
                  </a:lnTo>
                  <a:cubicBezTo>
                    <a:pt x="2820516" y="1363422"/>
                    <a:pt x="2822002" y="1910576"/>
                    <a:pt x="2823489" y="2457729"/>
                  </a:cubicBezTo>
                  <a:lnTo>
                    <a:pt x="1413975" y="3269537"/>
                  </a:lnTo>
                  <a:lnTo>
                    <a:pt x="0" y="2453268"/>
                  </a:lnTo>
                  <a:cubicBezTo>
                    <a:pt x="538" y="1906652"/>
                    <a:pt x="1075" y="1360036"/>
                    <a:pt x="1613" y="813420"/>
                  </a:cubicBezTo>
                  <a:close/>
                </a:path>
              </a:pathLst>
            </a:custGeom>
            <a:noFill/>
            <a:ln w="19050">
              <a:gradFill>
                <a:gsLst>
                  <a:gs pos="100000">
                    <a:srgbClr val="FFD7AF"/>
                  </a:gs>
                  <a:gs pos="2000">
                    <a:srgbClr val="FFCCCC"/>
                  </a:gs>
                </a:gsLst>
                <a:lin ang="5400000" scaled="0"/>
              </a:gra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8943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1">
    <p:bg>
      <p:bgPr>
        <a:gradFill flip="none" rotWithShape="1">
          <a:gsLst>
            <a:gs pos="0">
              <a:srgbClr val="FFEBCD"/>
            </a:gs>
            <a:gs pos="100000">
              <a:srgbClr val="FFDCDC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3" y="621929"/>
            <a:ext cx="8460432" cy="451596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7740352" y="480480"/>
            <a:ext cx="613579" cy="294106"/>
            <a:chOff x="7740352" y="480480"/>
            <a:chExt cx="613579" cy="294106"/>
          </a:xfrm>
          <a:solidFill>
            <a:srgbClr val="FFD7AF"/>
          </a:solidFill>
        </p:grpSpPr>
        <p:sp>
          <p:nvSpPr>
            <p:cNvPr id="9" name="이등변 삼각형 8"/>
            <p:cNvSpPr/>
            <p:nvPr/>
          </p:nvSpPr>
          <p:spPr>
            <a:xfrm rot="5400000">
              <a:off x="8080109" y="5007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7720069" y="5007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 userDrawn="1"/>
        </p:nvGrpSpPr>
        <p:grpSpPr>
          <a:xfrm rot="5400000">
            <a:off x="8153642" y="4387671"/>
            <a:ext cx="613579" cy="294106"/>
            <a:chOff x="7892752" y="632880"/>
            <a:chExt cx="613579" cy="294106"/>
          </a:xfrm>
          <a:solidFill>
            <a:srgbClr val="FFEBCD"/>
          </a:solidFill>
        </p:grpSpPr>
        <p:sp>
          <p:nvSpPr>
            <p:cNvPr id="12" name="이등변 삼각형 11"/>
            <p:cNvSpPr/>
            <p:nvPr/>
          </p:nvSpPr>
          <p:spPr>
            <a:xfrm rot="5400000">
              <a:off x="8232509" y="6531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>
              <a:off x="7872469" y="6531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육각형 13"/>
          <p:cNvSpPr/>
          <p:nvPr userDrawn="1"/>
        </p:nvSpPr>
        <p:spPr>
          <a:xfrm>
            <a:off x="323528" y="411509"/>
            <a:ext cx="3312368" cy="432048"/>
          </a:xfrm>
          <a:prstGeom prst="hexagon">
            <a:avLst>
              <a:gd name="adj" fmla="val 29668"/>
              <a:gd name="vf" fmla="val 115470"/>
            </a:avLst>
          </a:prstGeom>
          <a:solidFill>
            <a:srgbClr val="FFDCDC"/>
          </a:solidFill>
          <a:ln w="25400">
            <a:solidFill>
              <a:schemeClr val="bg1">
                <a:alpha val="50000"/>
              </a:schemeClr>
            </a:solidFill>
            <a:miter lim="800000"/>
          </a:ln>
          <a:effectLst>
            <a:outerShdw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600" dirty="0">
              <a:solidFill>
                <a:schemeClr val="bg1"/>
              </a:solidFill>
              <a:latin typeface="210 옴니고딕OTF 030" pitchFamily="18" charset="-127"/>
              <a:ea typeface="210 옴니고딕OTF 030" pitchFamily="18" charset="-127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8460430" y="2885515"/>
            <a:ext cx="683569" cy="950997"/>
            <a:chOff x="8460430" y="756657"/>
            <a:chExt cx="683569" cy="950997"/>
          </a:xfrm>
        </p:grpSpPr>
        <p:sp>
          <p:nvSpPr>
            <p:cNvPr id="16" name="평행 사변형 15"/>
            <p:cNvSpPr/>
            <p:nvPr/>
          </p:nvSpPr>
          <p:spPr>
            <a:xfrm rot="5400000">
              <a:off x="8470732" y="746356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평행 사변형 16"/>
            <p:cNvSpPr/>
            <p:nvPr/>
          </p:nvSpPr>
          <p:spPr>
            <a:xfrm rot="5400000">
              <a:off x="8470731" y="1034388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3630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2">
    <p:bg>
      <p:bgPr>
        <a:gradFill flip="none" rotWithShape="1">
          <a:gsLst>
            <a:gs pos="100000">
              <a:srgbClr val="FFEBCD"/>
            </a:gs>
            <a:gs pos="0">
              <a:srgbClr val="FFDCD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683568" y="627534"/>
            <a:ext cx="8460432" cy="451596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 rot="5400000">
            <a:off x="376778" y="4387671"/>
            <a:ext cx="613579" cy="294106"/>
            <a:chOff x="7892752" y="632880"/>
            <a:chExt cx="613579" cy="294106"/>
          </a:xfrm>
          <a:solidFill>
            <a:srgbClr val="FFDCDC"/>
          </a:solidFill>
        </p:grpSpPr>
        <p:sp>
          <p:nvSpPr>
            <p:cNvPr id="9" name="이등변 삼각형 8"/>
            <p:cNvSpPr/>
            <p:nvPr/>
          </p:nvSpPr>
          <p:spPr>
            <a:xfrm rot="5400000">
              <a:off x="8232509" y="6531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7872469" y="6531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육각형 10"/>
          <p:cNvSpPr/>
          <p:nvPr userDrawn="1"/>
        </p:nvSpPr>
        <p:spPr>
          <a:xfrm>
            <a:off x="323528" y="411509"/>
            <a:ext cx="3312368" cy="432048"/>
          </a:xfrm>
          <a:prstGeom prst="hexagon">
            <a:avLst>
              <a:gd name="adj" fmla="val 29668"/>
              <a:gd name="vf" fmla="val 115470"/>
            </a:avLst>
          </a:prstGeom>
          <a:solidFill>
            <a:srgbClr val="FFEBCD"/>
          </a:solidFill>
          <a:ln w="25400">
            <a:solidFill>
              <a:schemeClr val="bg1">
                <a:alpha val="50000"/>
              </a:schemeClr>
            </a:solidFill>
            <a:miter lim="800000"/>
          </a:ln>
          <a:effectLst>
            <a:outerShdw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 flipH="1">
            <a:off x="7740352" y="480480"/>
            <a:ext cx="613579" cy="294106"/>
            <a:chOff x="7740352" y="480480"/>
            <a:chExt cx="613579" cy="294106"/>
          </a:xfrm>
          <a:solidFill>
            <a:srgbClr val="FFEBCD"/>
          </a:solidFill>
        </p:grpSpPr>
        <p:sp>
          <p:nvSpPr>
            <p:cNvPr id="13" name="이등변 삼각형 12"/>
            <p:cNvSpPr/>
            <p:nvPr/>
          </p:nvSpPr>
          <p:spPr>
            <a:xfrm rot="5400000">
              <a:off x="8080109" y="5007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5400000">
              <a:off x="7720069" y="5007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 userDrawn="1"/>
        </p:nvGrpSpPr>
        <p:grpSpPr>
          <a:xfrm>
            <a:off x="0" y="2571750"/>
            <a:ext cx="683569" cy="950997"/>
            <a:chOff x="8460430" y="756657"/>
            <a:chExt cx="683569" cy="950997"/>
          </a:xfrm>
        </p:grpSpPr>
        <p:sp>
          <p:nvSpPr>
            <p:cNvPr id="19" name="평행 사변형 18"/>
            <p:cNvSpPr/>
            <p:nvPr/>
          </p:nvSpPr>
          <p:spPr>
            <a:xfrm rot="5400000">
              <a:off x="8470732" y="746356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평행 사변형 19"/>
            <p:cNvSpPr/>
            <p:nvPr/>
          </p:nvSpPr>
          <p:spPr>
            <a:xfrm rot="5400000">
              <a:off x="8470731" y="1034388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5590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3">
    <p:bg>
      <p:bgPr>
        <a:gradFill flip="none" rotWithShape="1">
          <a:gsLst>
            <a:gs pos="0">
              <a:srgbClr val="FFEBCD"/>
            </a:gs>
            <a:gs pos="100000">
              <a:srgbClr val="FFDCD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83568" y="0"/>
            <a:ext cx="8460432" cy="451596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 rot="5400000">
            <a:off x="376778" y="3883615"/>
            <a:ext cx="613579" cy="294106"/>
            <a:chOff x="7892752" y="632880"/>
            <a:chExt cx="613579" cy="294106"/>
          </a:xfrm>
          <a:solidFill>
            <a:srgbClr val="FFD7AF"/>
          </a:solidFill>
        </p:grpSpPr>
        <p:sp>
          <p:nvSpPr>
            <p:cNvPr id="10" name="이등변 삼각형 9"/>
            <p:cNvSpPr/>
            <p:nvPr/>
          </p:nvSpPr>
          <p:spPr>
            <a:xfrm rot="5400000">
              <a:off x="8232509" y="6531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7872469" y="6531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 userDrawn="1"/>
        </p:nvGrpSpPr>
        <p:grpSpPr>
          <a:xfrm>
            <a:off x="7740352" y="4368913"/>
            <a:ext cx="613579" cy="294106"/>
            <a:chOff x="7740352" y="480480"/>
            <a:chExt cx="613579" cy="294106"/>
          </a:xfrm>
          <a:solidFill>
            <a:srgbClr val="FFEBCD"/>
          </a:solidFill>
        </p:grpSpPr>
        <p:sp>
          <p:nvSpPr>
            <p:cNvPr id="13" name="이등변 삼각형 12"/>
            <p:cNvSpPr/>
            <p:nvPr/>
          </p:nvSpPr>
          <p:spPr>
            <a:xfrm rot="5400000">
              <a:off x="8080109" y="5007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5400000">
              <a:off x="7720069" y="5007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육각형 14"/>
          <p:cNvSpPr/>
          <p:nvPr userDrawn="1"/>
        </p:nvSpPr>
        <p:spPr>
          <a:xfrm>
            <a:off x="323528" y="411509"/>
            <a:ext cx="3312368" cy="432048"/>
          </a:xfrm>
          <a:prstGeom prst="hexagon">
            <a:avLst>
              <a:gd name="adj" fmla="val 29668"/>
              <a:gd name="vf" fmla="val 115470"/>
            </a:avLst>
          </a:prstGeom>
          <a:solidFill>
            <a:srgbClr val="FFDCDC"/>
          </a:solidFill>
          <a:ln w="25400">
            <a:solidFill>
              <a:schemeClr val="bg1">
                <a:alpha val="50000"/>
              </a:schemeClr>
            </a:solidFill>
            <a:miter lim="800000"/>
          </a:ln>
          <a:effectLst>
            <a:outerShdw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 userDrawn="1"/>
        </p:nvGrpSpPr>
        <p:grpSpPr>
          <a:xfrm rot="5400000">
            <a:off x="5906506" y="4354234"/>
            <a:ext cx="627535" cy="950997"/>
            <a:chOff x="8460430" y="756657"/>
            <a:chExt cx="683569" cy="950997"/>
          </a:xfrm>
        </p:grpSpPr>
        <p:sp>
          <p:nvSpPr>
            <p:cNvPr id="33" name="평행 사변형 32"/>
            <p:cNvSpPr/>
            <p:nvPr/>
          </p:nvSpPr>
          <p:spPr>
            <a:xfrm rot="5400000">
              <a:off x="8470732" y="746356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평행 사변형 33"/>
            <p:cNvSpPr/>
            <p:nvPr/>
          </p:nvSpPr>
          <p:spPr>
            <a:xfrm rot="5400000">
              <a:off x="8470731" y="1034388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8158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4">
    <p:bg>
      <p:bgPr>
        <a:gradFill flip="none" rotWithShape="1">
          <a:gsLst>
            <a:gs pos="100000">
              <a:srgbClr val="FFEBCD"/>
            </a:gs>
            <a:gs pos="0">
              <a:srgbClr val="FFDCDC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8460432" cy="451596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 userDrawn="1"/>
        </p:nvGrpSpPr>
        <p:grpSpPr>
          <a:xfrm rot="5400000">
            <a:off x="8153642" y="3774093"/>
            <a:ext cx="613579" cy="294106"/>
            <a:chOff x="7892752" y="632880"/>
            <a:chExt cx="613579" cy="294106"/>
          </a:xfrm>
          <a:solidFill>
            <a:srgbClr val="FFEBCD"/>
          </a:solidFill>
        </p:grpSpPr>
        <p:sp>
          <p:nvSpPr>
            <p:cNvPr id="12" name="이등변 삼각형 11"/>
            <p:cNvSpPr/>
            <p:nvPr/>
          </p:nvSpPr>
          <p:spPr>
            <a:xfrm rot="5400000">
              <a:off x="8232509" y="6531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>
              <a:off x="7872469" y="6531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 flipH="1">
            <a:off x="736818" y="4368913"/>
            <a:ext cx="613579" cy="294106"/>
            <a:chOff x="7740352" y="480480"/>
            <a:chExt cx="613579" cy="294106"/>
          </a:xfrm>
          <a:solidFill>
            <a:srgbClr val="FFDCDC"/>
          </a:solidFill>
        </p:grpSpPr>
        <p:sp>
          <p:nvSpPr>
            <p:cNvPr id="15" name="이등변 삼각형 14"/>
            <p:cNvSpPr/>
            <p:nvPr/>
          </p:nvSpPr>
          <p:spPr>
            <a:xfrm rot="5400000">
              <a:off x="8080109" y="5007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rot="5400000">
              <a:off x="7720069" y="5007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육각형 16"/>
          <p:cNvSpPr/>
          <p:nvPr userDrawn="1"/>
        </p:nvSpPr>
        <p:spPr>
          <a:xfrm>
            <a:off x="323528" y="411509"/>
            <a:ext cx="3312368" cy="432048"/>
          </a:xfrm>
          <a:prstGeom prst="hexagon">
            <a:avLst>
              <a:gd name="adj" fmla="val 29668"/>
              <a:gd name="vf" fmla="val 115470"/>
            </a:avLst>
          </a:prstGeom>
          <a:solidFill>
            <a:srgbClr val="FFEBCD"/>
          </a:solidFill>
          <a:ln w="25400">
            <a:solidFill>
              <a:schemeClr val="bg1">
                <a:alpha val="50000"/>
              </a:schemeClr>
            </a:solidFill>
            <a:miter lim="800000"/>
          </a:ln>
          <a:effectLst>
            <a:outerShdw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 userDrawn="1"/>
        </p:nvGrpSpPr>
        <p:grpSpPr>
          <a:xfrm rot="5400000">
            <a:off x="2032196" y="4359055"/>
            <a:ext cx="637177" cy="950997"/>
            <a:chOff x="8460430" y="756657"/>
            <a:chExt cx="683569" cy="950997"/>
          </a:xfrm>
        </p:grpSpPr>
        <p:sp>
          <p:nvSpPr>
            <p:cNvPr id="19" name="평행 사변형 18"/>
            <p:cNvSpPr/>
            <p:nvPr/>
          </p:nvSpPr>
          <p:spPr>
            <a:xfrm rot="5400000">
              <a:off x="8470732" y="746356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평행 사변형 19"/>
            <p:cNvSpPr/>
            <p:nvPr/>
          </p:nvSpPr>
          <p:spPr>
            <a:xfrm rot="5400000">
              <a:off x="8470731" y="1034388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995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 슬라이드">
    <p:bg>
      <p:bgPr>
        <a:gradFill flip="none" rotWithShape="1">
          <a:gsLst>
            <a:gs pos="0">
              <a:srgbClr val="FFEBCD"/>
            </a:gs>
            <a:gs pos="100000">
              <a:srgbClr val="FFDCDC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이등변 삼각형 15"/>
          <p:cNvSpPr/>
          <p:nvPr userDrawn="1"/>
        </p:nvSpPr>
        <p:spPr>
          <a:xfrm>
            <a:off x="2699792" y="2067694"/>
            <a:ext cx="490964" cy="42324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/>
          <p:cNvSpPr/>
          <p:nvPr userDrawn="1"/>
        </p:nvSpPr>
        <p:spPr>
          <a:xfrm>
            <a:off x="5354687" y="812743"/>
            <a:ext cx="490964" cy="423245"/>
          </a:xfrm>
          <a:prstGeom prst="triangle">
            <a:avLst/>
          </a:prstGeom>
          <a:solidFill>
            <a:srgbClr val="FF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/>
          <p:cNvSpPr/>
          <p:nvPr userDrawn="1"/>
        </p:nvSpPr>
        <p:spPr>
          <a:xfrm rot="10800000">
            <a:off x="2600946" y="2521694"/>
            <a:ext cx="344328" cy="296835"/>
          </a:xfrm>
          <a:prstGeom prst="triangle">
            <a:avLst/>
          </a:prstGeom>
          <a:solidFill>
            <a:srgbClr val="FFEBC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 userDrawn="1"/>
        </p:nvSpPr>
        <p:spPr>
          <a:xfrm>
            <a:off x="5609604" y="1272418"/>
            <a:ext cx="258733" cy="223046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 userDrawn="1"/>
        </p:nvSpPr>
        <p:spPr>
          <a:xfrm rot="10800000">
            <a:off x="5845166" y="1272418"/>
            <a:ext cx="369230" cy="31830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 userDrawn="1"/>
        </p:nvSpPr>
        <p:spPr>
          <a:xfrm>
            <a:off x="5377071" y="3867894"/>
            <a:ext cx="360040" cy="310379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/>
          <p:cNvSpPr/>
          <p:nvPr userDrawn="1"/>
        </p:nvSpPr>
        <p:spPr>
          <a:xfrm rot="10800000">
            <a:off x="5542098" y="3673383"/>
            <a:ext cx="467259" cy="402809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 userDrawn="1"/>
        </p:nvGrpSpPr>
        <p:grpSpPr>
          <a:xfrm>
            <a:off x="3052966" y="812743"/>
            <a:ext cx="3038067" cy="3518013"/>
            <a:chOff x="3052966" y="812743"/>
            <a:chExt cx="3038067" cy="3518013"/>
          </a:xfrm>
        </p:grpSpPr>
        <p:sp>
          <p:nvSpPr>
            <p:cNvPr id="24" name="자유형 23"/>
            <p:cNvSpPr/>
            <p:nvPr/>
          </p:nvSpPr>
          <p:spPr>
            <a:xfrm>
              <a:off x="3052966" y="812743"/>
              <a:ext cx="3038067" cy="3518013"/>
            </a:xfrm>
            <a:custGeom>
              <a:avLst/>
              <a:gdLst>
                <a:gd name="connsiteX0" fmla="*/ 4461 w 2823489"/>
                <a:gd name="connsiteY0" fmla="*/ 816269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4461 w 2823489"/>
                <a:gd name="connsiteY6" fmla="*/ 816269 h 3269537"/>
                <a:gd name="connsiteX0" fmla="*/ 0 w 2830422"/>
                <a:gd name="connsiteY0" fmla="*/ 813420 h 3269537"/>
                <a:gd name="connsiteX1" fmla="*/ 1420908 w 2830422"/>
                <a:gd name="connsiteY1" fmla="*/ 0 h 3269537"/>
                <a:gd name="connsiteX2" fmla="*/ 2825962 w 2830422"/>
                <a:gd name="connsiteY2" fmla="*/ 816269 h 3269537"/>
                <a:gd name="connsiteX3" fmla="*/ 2830422 w 2830422"/>
                <a:gd name="connsiteY3" fmla="*/ 2457729 h 3269537"/>
                <a:gd name="connsiteX4" fmla="*/ 1420908 w 2830422"/>
                <a:gd name="connsiteY4" fmla="*/ 3269537 h 3269537"/>
                <a:gd name="connsiteX5" fmla="*/ 6933 w 2830422"/>
                <a:gd name="connsiteY5" fmla="*/ 2453268 h 3269537"/>
                <a:gd name="connsiteX6" fmla="*/ 0 w 2830422"/>
                <a:gd name="connsiteY6" fmla="*/ 813420 h 3269537"/>
                <a:gd name="connsiteX0" fmla="*/ 1613 w 2823489"/>
                <a:gd name="connsiteY0" fmla="*/ 813420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1613 w 2823489"/>
                <a:gd name="connsiteY6" fmla="*/ 813420 h 326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489" h="3269537">
                  <a:moveTo>
                    <a:pt x="1613" y="813420"/>
                  </a:moveTo>
                  <a:lnTo>
                    <a:pt x="1413975" y="0"/>
                  </a:lnTo>
                  <a:lnTo>
                    <a:pt x="2819029" y="816269"/>
                  </a:lnTo>
                  <a:cubicBezTo>
                    <a:pt x="2820516" y="1363422"/>
                    <a:pt x="2822002" y="1910576"/>
                    <a:pt x="2823489" y="2457729"/>
                  </a:cubicBezTo>
                  <a:lnTo>
                    <a:pt x="1413975" y="3269537"/>
                  </a:lnTo>
                  <a:lnTo>
                    <a:pt x="0" y="2453268"/>
                  </a:lnTo>
                  <a:cubicBezTo>
                    <a:pt x="538" y="1906652"/>
                    <a:pt x="1075" y="1360036"/>
                    <a:pt x="1613" y="8134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3134643" y="896643"/>
              <a:ext cx="2874714" cy="3328853"/>
            </a:xfrm>
            <a:custGeom>
              <a:avLst/>
              <a:gdLst>
                <a:gd name="connsiteX0" fmla="*/ 4461 w 2823489"/>
                <a:gd name="connsiteY0" fmla="*/ 816269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4461 w 2823489"/>
                <a:gd name="connsiteY6" fmla="*/ 816269 h 3269537"/>
                <a:gd name="connsiteX0" fmla="*/ 0 w 2830422"/>
                <a:gd name="connsiteY0" fmla="*/ 813420 h 3269537"/>
                <a:gd name="connsiteX1" fmla="*/ 1420908 w 2830422"/>
                <a:gd name="connsiteY1" fmla="*/ 0 h 3269537"/>
                <a:gd name="connsiteX2" fmla="*/ 2825962 w 2830422"/>
                <a:gd name="connsiteY2" fmla="*/ 816269 h 3269537"/>
                <a:gd name="connsiteX3" fmla="*/ 2830422 w 2830422"/>
                <a:gd name="connsiteY3" fmla="*/ 2457729 h 3269537"/>
                <a:gd name="connsiteX4" fmla="*/ 1420908 w 2830422"/>
                <a:gd name="connsiteY4" fmla="*/ 3269537 h 3269537"/>
                <a:gd name="connsiteX5" fmla="*/ 6933 w 2830422"/>
                <a:gd name="connsiteY5" fmla="*/ 2453268 h 3269537"/>
                <a:gd name="connsiteX6" fmla="*/ 0 w 2830422"/>
                <a:gd name="connsiteY6" fmla="*/ 813420 h 3269537"/>
                <a:gd name="connsiteX0" fmla="*/ 1613 w 2823489"/>
                <a:gd name="connsiteY0" fmla="*/ 813420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1613 w 2823489"/>
                <a:gd name="connsiteY6" fmla="*/ 813420 h 326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489" h="3269537">
                  <a:moveTo>
                    <a:pt x="1613" y="813420"/>
                  </a:moveTo>
                  <a:lnTo>
                    <a:pt x="1413975" y="0"/>
                  </a:lnTo>
                  <a:lnTo>
                    <a:pt x="2819029" y="816269"/>
                  </a:lnTo>
                  <a:cubicBezTo>
                    <a:pt x="2820516" y="1363422"/>
                    <a:pt x="2822002" y="1910576"/>
                    <a:pt x="2823489" y="2457729"/>
                  </a:cubicBezTo>
                  <a:lnTo>
                    <a:pt x="1413975" y="3269537"/>
                  </a:lnTo>
                  <a:lnTo>
                    <a:pt x="0" y="2453268"/>
                  </a:lnTo>
                  <a:cubicBezTo>
                    <a:pt x="538" y="1906652"/>
                    <a:pt x="1075" y="1360036"/>
                    <a:pt x="1613" y="813420"/>
                  </a:cubicBezTo>
                  <a:close/>
                </a:path>
              </a:pathLst>
            </a:custGeom>
            <a:noFill/>
            <a:ln w="19050">
              <a:gradFill>
                <a:gsLst>
                  <a:gs pos="100000">
                    <a:srgbClr val="FFD7AF"/>
                  </a:gs>
                  <a:gs pos="2000">
                    <a:srgbClr val="FFCCCC"/>
                  </a:gs>
                </a:gsLst>
                <a:lin ang="5400000" scaled="0"/>
              </a:gra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0418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EBCD"/>
            </a:gs>
            <a:gs pos="100000">
              <a:srgbClr val="FFDCDC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EA5E3-65B8-4758-909F-581F56F16753}" type="datetimeFigureOut">
              <a:rPr lang="ko-KR" altLang="en-US" smtClean="0"/>
              <a:t>2020-11-11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2047D-3AB5-46C5-B104-4A43D1F9C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13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/>
          <p:cNvSpPr txBox="1"/>
          <p:nvPr/>
        </p:nvSpPr>
        <p:spPr>
          <a:xfrm>
            <a:off x="3275348" y="2283718"/>
            <a:ext cx="2597185" cy="9848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팀프로젝트</a:t>
            </a:r>
            <a:endParaRPr lang="en-US" altLang="ko-KR" sz="4000" dirty="0" smtClean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17" name="이등변 삼각형 116"/>
          <p:cNvSpPr/>
          <p:nvPr/>
        </p:nvSpPr>
        <p:spPr>
          <a:xfrm>
            <a:off x="4464533" y="1563638"/>
            <a:ext cx="214842" cy="185209"/>
          </a:xfrm>
          <a:prstGeom prst="triangle">
            <a:avLst/>
          </a:prstGeom>
          <a:solidFill>
            <a:srgbClr val="FF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/>
          <p:cNvSpPr/>
          <p:nvPr/>
        </p:nvSpPr>
        <p:spPr>
          <a:xfrm>
            <a:off x="4321320" y="1660892"/>
            <a:ext cx="143167" cy="123420"/>
          </a:xfrm>
          <a:prstGeom prst="triangle">
            <a:avLst/>
          </a:prstGeom>
          <a:solidFill>
            <a:srgbClr val="FF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/>
          <p:cNvSpPr/>
          <p:nvPr/>
        </p:nvSpPr>
        <p:spPr>
          <a:xfrm>
            <a:off x="4679421" y="1660892"/>
            <a:ext cx="143167" cy="123420"/>
          </a:xfrm>
          <a:prstGeom prst="triangle">
            <a:avLst/>
          </a:prstGeom>
          <a:solidFill>
            <a:srgbClr val="FF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72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06909" y="474225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 선정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45" y="915566"/>
            <a:ext cx="7651213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99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838050"/>
              </p:ext>
            </p:extLst>
          </p:nvPr>
        </p:nvGraphicFramePr>
        <p:xfrm>
          <a:off x="899592" y="936959"/>
          <a:ext cx="7560840" cy="4083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0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02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2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주 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소주제 및 가설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데이터 접근방식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755929"/>
                  </a:ext>
                </a:extLst>
              </a:tr>
              <a:tr h="915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경제력과 교육수준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사회적 지위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비만도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국민건강을 위한 정책 방안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자녀 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저출생 해결 방안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삼포세대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청년층을 위한 정책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학력별 수입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평균 초혼 연령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사회적 거리두기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배달과 인터넷 상업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 배달 업체들의 평균 수익</a:t>
                      </a:r>
                      <a:endParaRPr lang="en-US" altLang="ko-KR" sz="1200" b="0" dirty="0" smtClean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배달 앱 사용량 증가율</a:t>
                      </a:r>
                      <a:endParaRPr lang="en-US" altLang="ko-KR" sz="1200" b="0" dirty="0" smtClean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 smtClean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(</a:t>
                      </a:r>
                      <a:r>
                        <a:rPr lang="ko-KR" altLang="en-US" sz="1200" b="0" dirty="0" smtClean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상업적 측면 이용</a:t>
                      </a:r>
                      <a:r>
                        <a:rPr lang="en-US" altLang="ko-KR" sz="1200" b="0" smtClean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)</a:t>
                      </a:r>
                      <a:endParaRPr lang="ko-KR" altLang="en-US" sz="1200" b="0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앱 설치 회수</a:t>
                      </a:r>
                      <a:endParaRPr lang="en-US" altLang="ko-KR" sz="1200" b="0" dirty="0" smtClean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소비자 이용량 </a:t>
                      </a:r>
                      <a:endParaRPr lang="en-US" altLang="ko-KR" sz="1200" b="0" dirty="0" smtClean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평균수익 데이터</a:t>
                      </a:r>
                      <a:endParaRPr lang="ko-KR" altLang="en-US" sz="1200" b="0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문화 산업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Netflix</a:t>
                      </a:r>
                      <a:r>
                        <a:rPr lang="ko-KR" altLang="en-US" sz="1200" b="0" baseline="0" dirty="0" smtClean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의 </a:t>
                      </a:r>
                      <a:r>
                        <a:rPr lang="ko-KR" altLang="en-US" sz="1200" b="0" dirty="0" smtClean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상업적 측면에서 </a:t>
                      </a:r>
                      <a:endParaRPr lang="en-US" altLang="ko-KR" sz="1200" b="0" dirty="0" smtClean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어떠한 장르의 작품을 배급 받고 제공하는 것이 좋을까</a:t>
                      </a:r>
                      <a:endParaRPr lang="ko-KR" altLang="en-US" sz="1200" b="0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anchor="ctr"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새로 추가되는 컨텐츠의 장르와 사용자층을 분석</a:t>
                      </a:r>
                      <a:endParaRPr lang="ko-KR" altLang="en-US" sz="1200" b="0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anchor="ctr"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범죄 예방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CCTV</a:t>
                      </a:r>
                      <a:r>
                        <a:rPr lang="en-US" altLang="ko-KR" sz="1200" b="0" baseline="0" dirty="0" smtClean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수와 범죄율의 연관성</a:t>
                      </a:r>
                      <a:endParaRPr lang="en-US" altLang="ko-KR" sz="1200" b="0" baseline="0" dirty="0" smtClean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→ </a:t>
                      </a:r>
                      <a:r>
                        <a:rPr lang="en-US" altLang="ko-KR" sz="1200" b="0" dirty="0" smtClean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CCTV</a:t>
                      </a:r>
                      <a:r>
                        <a:rPr lang="ko-KR" altLang="en-US" sz="1200" b="0" baseline="0" dirty="0" smtClean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 찬성과 반대</a:t>
                      </a:r>
                      <a:endParaRPr lang="ko-KR" altLang="en-US" sz="1200" b="0" dirty="0" smtClean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anchor="ctr"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CCTV </a:t>
                      </a:r>
                      <a:r>
                        <a:rPr lang="ko-KR" altLang="en-US" sz="1200" b="0" dirty="0" smtClean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설치 수와 </a:t>
                      </a:r>
                      <a:endParaRPr lang="en-US" altLang="ko-KR" sz="1200" b="0" dirty="0" smtClean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연도별 범죄율 데이터 비교</a:t>
                      </a:r>
                      <a:endParaRPr lang="ko-KR" altLang="en-US" sz="1200" b="0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anchor="ctr"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06909" y="474225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 선정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8337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7292" y="474225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개발 환경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707654"/>
            <a:ext cx="1995686" cy="19956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199" y="1995687"/>
            <a:ext cx="2492197" cy="14018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07654"/>
            <a:ext cx="1995686" cy="199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81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06912" y="474225"/>
            <a:ext cx="15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분석 계획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120334"/>
              </p:ext>
            </p:extLst>
          </p:nvPr>
        </p:nvGraphicFramePr>
        <p:xfrm>
          <a:off x="1907704" y="1131590"/>
          <a:ext cx="5688632" cy="3312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6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2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날 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계 획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755929"/>
                  </a:ext>
                </a:extLst>
              </a:tr>
              <a:tr h="7424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11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월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2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주차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주제 선정 및 데이터 찾기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4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11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월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3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주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~4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주차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데이터 분석 및 가설 비교</a:t>
                      </a:r>
                      <a:endParaRPr lang="ko-KR" altLang="en-US" sz="1200" b="0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4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12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월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1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주차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분석한 데이터 정리</a:t>
                      </a:r>
                      <a:endParaRPr lang="ko-KR" altLang="en-US" sz="1200" b="0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anchor="ctr"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4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12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월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2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주차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발표 준비</a:t>
                      </a:r>
                    </a:p>
                  </a:txBody>
                  <a:tcPr anchor="ctr"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9157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38468" y="2163509"/>
            <a:ext cx="1467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Thank</a:t>
            </a:r>
          </a:p>
          <a:p>
            <a:pPr algn="ctr"/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You</a:t>
            </a:r>
          </a:p>
        </p:txBody>
      </p:sp>
      <p:sp>
        <p:nvSpPr>
          <p:cNvPr id="22" name="하트 21"/>
          <p:cNvSpPr/>
          <p:nvPr/>
        </p:nvSpPr>
        <p:spPr>
          <a:xfrm>
            <a:off x="4463942" y="1563638"/>
            <a:ext cx="216024" cy="216024"/>
          </a:xfrm>
          <a:prstGeom prst="heart">
            <a:avLst/>
          </a:prstGeom>
          <a:solidFill>
            <a:srgbClr val="FF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하트 22"/>
          <p:cNvSpPr/>
          <p:nvPr/>
        </p:nvSpPr>
        <p:spPr>
          <a:xfrm>
            <a:off x="4679966" y="1725656"/>
            <a:ext cx="108012" cy="108012"/>
          </a:xfrm>
          <a:prstGeom prst="heart">
            <a:avLst/>
          </a:prstGeom>
          <a:solidFill>
            <a:srgbClr val="FFE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하트 23"/>
          <p:cNvSpPr/>
          <p:nvPr/>
        </p:nvSpPr>
        <p:spPr>
          <a:xfrm>
            <a:off x="4355930" y="1725656"/>
            <a:ext cx="108012" cy="108012"/>
          </a:xfrm>
          <a:prstGeom prst="heart">
            <a:avLst/>
          </a:prstGeom>
          <a:solidFill>
            <a:srgbClr val="FFE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10793" y="2440507"/>
            <a:ext cx="1922322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분석해조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699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2828937" y="2999773"/>
            <a:ext cx="652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 flipH="1">
            <a:off x="3562630" y="2453469"/>
            <a:ext cx="9912" cy="946414"/>
          </a:xfrm>
          <a:prstGeom prst="line">
            <a:avLst/>
          </a:prstGeom>
          <a:ln w="38100" cap="rnd">
            <a:solidFill>
              <a:srgbClr val="FF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751188" y="2445446"/>
            <a:ext cx="742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a시나브로B" panose="02020600000000000000" pitchFamily="18" charset="-127"/>
                <a:ea typeface="a시나브로B" panose="02020600000000000000" pitchFamily="18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a시나브로B" panose="02020600000000000000" pitchFamily="18" charset="-127"/>
              <a:ea typeface="a시나브로B" panose="02020600000000000000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687600" y="2547085"/>
            <a:ext cx="1959191" cy="759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180975" indent="-180975">
              <a:lnSpc>
                <a:spcPts val="2600"/>
              </a:lnSpc>
              <a:buSzPct val="50000"/>
              <a:buFontTx/>
              <a:buChar char="▲"/>
              <a:defRPr sz="1400" spc="-50">
                <a:solidFill>
                  <a:schemeClr val="tx1">
                    <a:lumMod val="65000"/>
                    <a:lumOff val="35000"/>
                  </a:schemeClr>
                </a:solidFill>
                <a:latin typeface="210 옴니고딕OTF 030" pitchFamily="18" charset="-127"/>
                <a:ea typeface="210 옴니고딕OTF 030" pitchFamily="18" charset="-127"/>
              </a:defRPr>
            </a:lvl1pPr>
          </a:lstStyle>
          <a:p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선정의 기준</a:t>
            </a:r>
            <a:endParaRPr lang="en-US" altLang="ko-KR" sz="12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주제와 가설 그리고 데이터</a:t>
            </a:r>
            <a:endParaRPr lang="en-US" altLang="ko-KR" sz="12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371060" y="4187864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개발환경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3562630" y="3707397"/>
            <a:ext cx="0" cy="880577"/>
          </a:xfrm>
          <a:prstGeom prst="line">
            <a:avLst/>
          </a:prstGeom>
          <a:ln w="38100" cap="rnd">
            <a:solidFill>
              <a:srgbClr val="FFE6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749440" y="3597331"/>
            <a:ext cx="742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a시나브로B" panose="02020600000000000000" pitchFamily="18" charset="-127"/>
                <a:ea typeface="a시나브로B" panose="02020600000000000000" pitchFamily="18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a시나브로B" panose="02020600000000000000" pitchFamily="18" charset="-127"/>
              <a:ea typeface="a시나브로B" panose="02020600000000000000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653558" y="3703858"/>
            <a:ext cx="1197764" cy="425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975" indent="-180975">
              <a:lnSpc>
                <a:spcPts val="2600"/>
              </a:lnSpc>
              <a:buSzPct val="50000"/>
              <a:buFontTx/>
              <a:buChar char="▲"/>
            </a:pPr>
            <a:r>
              <a:rPr lang="ko-KR" altLang="en-US" sz="1200" spc="-5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개발환경 소개</a:t>
            </a:r>
            <a:endParaRPr lang="en-US" altLang="ko-KR" sz="1200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82812" y="474225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목차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563888" y="1167179"/>
            <a:ext cx="0" cy="972523"/>
          </a:xfrm>
          <a:prstGeom prst="line">
            <a:avLst/>
          </a:prstGeom>
          <a:ln w="38100" cap="rnd">
            <a:solidFill>
              <a:srgbClr val="FFE6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10283" y="1180683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a시나브로B" panose="02020600000000000000" pitchFamily="18" charset="-127"/>
                <a:ea typeface="a시나브로B" panose="02020600000000000000" pitchFamily="18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a시나브로B" panose="02020600000000000000" pitchFamily="18" charset="-127"/>
              <a:ea typeface="a시나브로B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87600" y="1273849"/>
            <a:ext cx="1229824" cy="759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975" indent="-180975">
              <a:lnSpc>
                <a:spcPts val="2600"/>
              </a:lnSpc>
              <a:buSzPct val="50000"/>
              <a:buFontTx/>
              <a:buChar char="▲"/>
            </a:pPr>
            <a:r>
              <a:rPr lang="ko-KR" altLang="en-US" sz="12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이름과 조원</a:t>
            </a:r>
            <a:endParaRPr lang="en-US" altLang="ko-KR" sz="1200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80975" indent="-180975">
              <a:lnSpc>
                <a:spcPts val="2600"/>
              </a:lnSpc>
              <a:buSzPct val="50000"/>
              <a:buFontTx/>
              <a:buChar char="▲"/>
            </a:pPr>
            <a:r>
              <a:rPr lang="ko-KR" altLang="en-US" sz="12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 분담</a:t>
            </a:r>
            <a:endParaRPr lang="en-US" altLang="ko-KR" sz="1200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30780" y="1725123"/>
            <a:ext cx="950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소개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160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4" grpId="0"/>
      <p:bldP spid="56" grpId="0"/>
      <p:bldP spid="60" grpId="0"/>
      <p:bldP spid="62" grpId="0"/>
      <p:bldP spid="63" grpId="0"/>
      <p:bldP spid="14" grpId="0"/>
      <p:bldP spid="15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64003" y="47422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조 소개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2531" y="1096616"/>
            <a:ext cx="3365024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 err="1" smtClean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분석해조</a:t>
            </a:r>
            <a:endParaRPr lang="en-US" altLang="ko-KR" sz="6600" b="1" dirty="0" smtClean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83045" y="2694612"/>
            <a:ext cx="1948374" cy="2096560"/>
          </a:xfrm>
          <a:prstGeom prst="roundRect">
            <a:avLst>
              <a:gd name="adj" fmla="val 42524"/>
            </a:avLst>
          </a:prstGeom>
          <a:solidFill>
            <a:srgbClr val="FFE6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506669" y="2715766"/>
            <a:ext cx="1948374" cy="2096560"/>
          </a:xfrm>
          <a:prstGeom prst="roundRect">
            <a:avLst>
              <a:gd name="adj" fmla="val 42524"/>
            </a:avLst>
          </a:prstGeom>
          <a:solidFill>
            <a:srgbClr val="FFDC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787351" y="2694612"/>
            <a:ext cx="1948374" cy="2096560"/>
          </a:xfrm>
          <a:prstGeom prst="roundRect">
            <a:avLst>
              <a:gd name="adj" fmla="val 42524"/>
            </a:avLst>
          </a:prstGeom>
          <a:solidFill>
            <a:srgbClr val="FFD7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7016114" y="2715766"/>
            <a:ext cx="1948374" cy="2096560"/>
          </a:xfrm>
          <a:prstGeom prst="roundRect">
            <a:avLst>
              <a:gd name="adj" fmla="val 42524"/>
            </a:avLst>
          </a:prstGeom>
          <a:solidFill>
            <a:srgbClr val="FFE6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3793" y="2872181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김진영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79943" y="2866819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나인혁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3856" y="2948206"/>
            <a:ext cx="241036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윤지우     </a:t>
            </a:r>
            <a:endParaRPr lang="en-US" altLang="ko-KR" sz="14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85121" y="2818465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임혜수</a:t>
            </a:r>
            <a:r>
              <a:rPr lang="ko-KR" altLang="en-US" sz="4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endParaRPr lang="en-US" altLang="ko-KR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491" y="3526351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자료조사 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01639" y="3538343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자료조사 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73856" y="3526351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자료조사 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99522" y="3520010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 및 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PPT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78085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 animBg="1"/>
      <p:bldP spid="20" grpId="0" animBg="1"/>
      <p:bldP spid="21" grpId="0" animBg="1"/>
      <p:bldP spid="22" grpId="0" animBg="1"/>
      <p:bldP spid="19" grpId="0"/>
      <p:bldP spid="23" grpId="0"/>
      <p:bldP spid="24" grpId="0"/>
      <p:bldP spid="25" grpId="0"/>
      <p:bldP spid="26" grpId="0"/>
      <p:bldP spid="28" grpId="0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/>
          <p:cNvSpPr txBox="1"/>
          <p:nvPr/>
        </p:nvSpPr>
        <p:spPr>
          <a:xfrm>
            <a:off x="3439655" y="2283718"/>
            <a:ext cx="2268571" cy="9848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주제 선정</a:t>
            </a:r>
            <a:endParaRPr lang="en-US" altLang="ko-KR" sz="4000" dirty="0" smtClean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17" name="이등변 삼각형 116"/>
          <p:cNvSpPr/>
          <p:nvPr/>
        </p:nvSpPr>
        <p:spPr>
          <a:xfrm>
            <a:off x="4464533" y="1563638"/>
            <a:ext cx="214842" cy="185209"/>
          </a:xfrm>
          <a:prstGeom prst="triangle">
            <a:avLst/>
          </a:prstGeom>
          <a:solidFill>
            <a:srgbClr val="FF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/>
          <p:cNvSpPr/>
          <p:nvPr/>
        </p:nvSpPr>
        <p:spPr>
          <a:xfrm>
            <a:off x="4321320" y="1660892"/>
            <a:ext cx="143167" cy="123420"/>
          </a:xfrm>
          <a:prstGeom prst="triangle">
            <a:avLst/>
          </a:prstGeom>
          <a:solidFill>
            <a:srgbClr val="FF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/>
          <p:cNvSpPr/>
          <p:nvPr/>
        </p:nvSpPr>
        <p:spPr>
          <a:xfrm>
            <a:off x="4679421" y="1660892"/>
            <a:ext cx="143167" cy="123420"/>
          </a:xfrm>
          <a:prstGeom prst="triangle">
            <a:avLst/>
          </a:prstGeom>
          <a:solidFill>
            <a:srgbClr val="FF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62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06909" y="474225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 선정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915566"/>
            <a:ext cx="4589934" cy="41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67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013543" y="1491630"/>
            <a:ext cx="7069602" cy="1728192"/>
            <a:chOff x="924289" y="1841376"/>
            <a:chExt cx="7069602" cy="1728192"/>
          </a:xfrm>
        </p:grpSpPr>
        <p:grpSp>
          <p:nvGrpSpPr>
            <p:cNvPr id="12" name="그룹 11"/>
            <p:cNvGrpSpPr/>
            <p:nvPr/>
          </p:nvGrpSpPr>
          <p:grpSpPr>
            <a:xfrm>
              <a:off x="924289" y="1841376"/>
              <a:ext cx="1934881" cy="1728192"/>
              <a:chOff x="924289" y="1841376"/>
              <a:chExt cx="1934881" cy="1728192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1130978" y="1841376"/>
                <a:ext cx="1728192" cy="1728192"/>
              </a:xfrm>
              <a:prstGeom prst="ellipse">
                <a:avLst/>
              </a:prstGeom>
              <a:solidFill>
                <a:srgbClr val="FFDC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24289" y="1888671"/>
                <a:ext cx="5164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i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시나브로B" panose="02020600000000000000" pitchFamily="18" charset="-127"/>
                    <a:ea typeface="a시나브로B" panose="02020600000000000000" pitchFamily="18" charset="-127"/>
                  </a:rPr>
                  <a:t>01</a:t>
                </a:r>
                <a:endParaRPr lang="ko-KR" altLang="en-US" sz="2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시나브로B" panose="02020600000000000000" pitchFamily="18" charset="-127"/>
                  <a:ea typeface="a시나브로B" panose="02020600000000000000" pitchFamily="18" charset="-127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3538961" y="1841376"/>
              <a:ext cx="1887570" cy="1728192"/>
              <a:chOff x="3532884" y="1879032"/>
              <a:chExt cx="1887570" cy="1728192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692262" y="1879032"/>
                <a:ext cx="1728192" cy="1728192"/>
              </a:xfrm>
              <a:prstGeom prst="ellipse">
                <a:avLst/>
              </a:prstGeom>
              <a:solidFill>
                <a:srgbClr val="FFEB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532884" y="1916688"/>
                <a:ext cx="5790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i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시나브로B" panose="02020600000000000000" pitchFamily="18" charset="-127"/>
                    <a:ea typeface="a시나브로B" panose="02020600000000000000" pitchFamily="18" charset="-127"/>
                  </a:rPr>
                  <a:t>02</a:t>
                </a:r>
                <a:endParaRPr lang="ko-KR" altLang="en-US" sz="24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시나브로B" panose="02020600000000000000" pitchFamily="18" charset="-127"/>
                  <a:ea typeface="a시나브로B" panose="02020600000000000000" pitchFamily="18" charset="-127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6106321" y="1841376"/>
              <a:ext cx="1887570" cy="1728192"/>
              <a:chOff x="6106321" y="1993776"/>
              <a:chExt cx="1887570" cy="1728192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6265699" y="1993776"/>
                <a:ext cx="1728192" cy="1728192"/>
              </a:xfrm>
              <a:prstGeom prst="ellipse">
                <a:avLst/>
              </a:prstGeom>
              <a:solidFill>
                <a:srgbClr val="FFE6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106321" y="2031432"/>
                <a:ext cx="5565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i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시나브로B" panose="02020600000000000000" pitchFamily="18" charset="-127"/>
                    <a:ea typeface="a시나브로B" panose="02020600000000000000" pitchFamily="18" charset="-127"/>
                  </a:rPr>
                  <a:t>03</a:t>
                </a:r>
                <a:endParaRPr lang="ko-KR" altLang="en-US" sz="24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시나브로B" panose="02020600000000000000" pitchFamily="18" charset="-127"/>
                  <a:ea typeface="a시나브로B" panose="02020600000000000000" pitchFamily="18" charset="-127"/>
                </a:endParaRPr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1454989" y="3478819"/>
            <a:ext cx="1258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흥미로운가</a:t>
            </a:r>
            <a:endParaRPr lang="ko-KR" altLang="en-US" sz="20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99722" y="3478819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유의미한 결론</a:t>
            </a:r>
            <a:endParaRPr lang="ko-KR" altLang="en-US" sz="20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38659" y="3478819"/>
            <a:ext cx="1391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 수 있는가</a:t>
            </a:r>
            <a:endParaRPr lang="ko-KR" altLang="en-US" sz="20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2341" y="474225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주제선정</a:t>
            </a:r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기준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284" y="1851670"/>
            <a:ext cx="1046068" cy="10460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796795"/>
            <a:ext cx="1134995" cy="11349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851670"/>
            <a:ext cx="1055407" cy="105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97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902341" y="474225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주제선정</a:t>
            </a:r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기준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218106"/>
            <a:ext cx="4410075" cy="6096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915" y="1497194"/>
            <a:ext cx="2009917" cy="265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83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902341" y="474225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주제선정</a:t>
            </a:r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기준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073" y="1419622"/>
            <a:ext cx="1791751" cy="28218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2211710"/>
            <a:ext cx="4746500" cy="62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289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902341" y="474225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주제선정</a:t>
            </a:r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기준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l="583" t="86644" r="56837" b="8214"/>
          <a:stretch/>
        </p:blipFill>
        <p:spPr>
          <a:xfrm>
            <a:off x="3491880" y="2224301"/>
            <a:ext cx="5256584" cy="5760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007" y="1275606"/>
            <a:ext cx="20288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853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214</Words>
  <Application>Microsoft Office PowerPoint</Application>
  <PresentationFormat>화면 슬라이드 쇼(16:9)</PresentationFormat>
  <Paragraphs>88</Paragraphs>
  <Slides>14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나눔스퀘어 ExtraBold</vt:lpstr>
      <vt:lpstr>DX시인과나</vt:lpstr>
      <vt:lpstr>맑은 고딕</vt:lpstr>
      <vt:lpstr>a시나브로B</vt:lpstr>
      <vt:lpstr>Arial</vt:lpstr>
      <vt:lpstr>DX하늘구름</vt:lpstr>
      <vt:lpstr>210 옴니고딕OTF 030</vt:lpstr>
      <vt:lpstr>나눔스퀘어OTF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Heysu Bolick</cp:lastModifiedBy>
  <cp:revision>49</cp:revision>
  <dcterms:created xsi:type="dcterms:W3CDTF">2018-11-25T10:47:47Z</dcterms:created>
  <dcterms:modified xsi:type="dcterms:W3CDTF">2020-11-11T02:17:45Z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